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8" autoAdjust="0"/>
    <p:restoredTop sz="86402" autoAdjust="0"/>
  </p:normalViewPr>
  <p:slideViewPr>
    <p:cSldViewPr snapToGrid="0">
      <p:cViewPr varScale="1">
        <p:scale>
          <a:sx n="55" d="100"/>
          <a:sy n="55" d="100"/>
        </p:scale>
        <p:origin x="34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 advTm="1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transition spd="slow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 advTm="1000"/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Voltige Indoor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Programme PROMOTION 2018-2019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31" y="680456"/>
            <a:ext cx="2264976" cy="243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2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1000"/>
    </mc:Choice>
    <mc:Fallback xmlns="">
      <p:transition advClick="0" advTm="1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0" name="Picture 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737" y="654194"/>
            <a:ext cx="12192000" cy="559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9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37" y="2811886"/>
            <a:ext cx="7189787" cy="315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Connecteur droit 11"/>
          <p:cNvCxnSpPr/>
          <p:nvPr/>
        </p:nvCxnSpPr>
        <p:spPr>
          <a:xfrm>
            <a:off x="3981450" y="5591175"/>
            <a:ext cx="48196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0772" y="0"/>
            <a:ext cx="10438546" cy="847165"/>
          </a:xfrm>
        </p:spPr>
        <p:txBody>
          <a:bodyPr/>
          <a:lstStyle/>
          <a:p>
            <a:pPr algn="ctr"/>
            <a:r>
              <a:rPr lang="fr-FR" dirty="0"/>
              <a:t>8 – Séquence d’atterrissage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48621" y="2658050"/>
            <a:ext cx="35092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Depuis la mi-hauteur, </a:t>
            </a:r>
          </a:p>
          <a:p>
            <a:r>
              <a:rPr lang="fr-FR" dirty="0"/>
              <a:t>le modèle exécute un segment plat</a:t>
            </a:r>
          </a:p>
          <a:p>
            <a:r>
              <a:rPr lang="fr-FR" dirty="0"/>
              <a:t>avant de pousser pour continuer </a:t>
            </a:r>
          </a:p>
          <a:p>
            <a:r>
              <a:rPr lang="fr-FR" dirty="0"/>
              <a:t>sur une pente régulière </a:t>
            </a: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400425" y="5591175"/>
            <a:ext cx="581025" cy="6572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8220075" y="5591174"/>
            <a:ext cx="581025" cy="6572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391311" y="6248400"/>
            <a:ext cx="48196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3" name="Picture 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7544">
            <a:off x="1218266" y="2271713"/>
            <a:ext cx="97360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4" name="Picture 6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7965">
            <a:off x="546007" y="3054630"/>
            <a:ext cx="1145334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5" name="Picture 6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2300">
            <a:off x="505586" y="4872037"/>
            <a:ext cx="1314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6" name="Picture 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836" y="5641974"/>
            <a:ext cx="1314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1577665" y="4186991"/>
            <a:ext cx="4431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Avant de s’aligner vers la zone d’atterrissage</a:t>
            </a:r>
          </a:p>
          <a:p>
            <a:r>
              <a:rPr lang="fr-FR" dirty="0"/>
              <a:t>le modèle exécute un virage à 90°</a:t>
            </a:r>
          </a:p>
          <a:p>
            <a:r>
              <a:rPr lang="fr-FR"/>
              <a:t>sur </a:t>
            </a:r>
            <a:r>
              <a:rPr lang="fr-FR" dirty="0"/>
              <a:t>la même pente descendante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358931" y="4197861"/>
            <a:ext cx="3740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arrondi et se pose </a:t>
            </a:r>
          </a:p>
          <a:p>
            <a:r>
              <a:rPr lang="fr-FR" dirty="0"/>
              <a:t>dans la zone d’atterrissage </a:t>
            </a:r>
          </a:p>
          <a:p>
            <a:r>
              <a:rPr lang="fr-FR" dirty="0"/>
              <a:t>sans la dépasser ni sortir sur les côtés </a:t>
            </a:r>
          </a:p>
          <a:p>
            <a:r>
              <a:rPr lang="fr-FR" dirty="0"/>
              <a:t>et sans passer sur le nez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843547" y="1160348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793464" y="1118050"/>
            <a:ext cx="5641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s’immobilise sur le nez ou sur le  dos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86151" y="1406804"/>
            <a:ext cx="5713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ne se pose pas dans la zone spécifiée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815668" y="1663959"/>
            <a:ext cx="6138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ne s’immobilise pas dans la zone spécifiée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793464" y="1945207"/>
            <a:ext cx="677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n’effectue pas la manœuvre dans son intégralité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793464" y="2263319"/>
            <a:ext cx="739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finale et l’atterrissage ne sont pas parallèles à la ligne des juges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634353" y="2575693"/>
            <a:ext cx="408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descente n’est pas régulière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634353" y="2911017"/>
            <a:ext cx="500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-L’angle du virage à 90° </a:t>
            </a:r>
            <a:r>
              <a:rPr lang="fr-FR"/>
              <a:t>n’est pas respecté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655500" y="3260500"/>
            <a:ext cx="416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virage à 90° n’est pas incliné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7" name="ZoneTexte 21">
            <a:extLst>
              <a:ext uri="{FF2B5EF4-FFF2-40B4-BE49-F238E27FC236}">
                <a16:creationId xmlns:a16="http://schemas.microsoft.com/office/drawing/2014/main" id="{81ADDDDE-DF31-4EA2-ABB7-C24EE3487308}"/>
              </a:ext>
            </a:extLst>
          </p:cNvPr>
          <p:cNvSpPr txBox="1"/>
          <p:nvPr/>
        </p:nvSpPr>
        <p:spPr>
          <a:xfrm>
            <a:off x="10474719" y="6659924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extLst>
      <p:ext uri="{BB962C8B-B14F-4D97-AF65-F5344CB8AC3E}">
        <p14:creationId xmlns:p14="http://schemas.microsoft.com/office/powerpoint/2010/main" val="953580558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55135E-7 5.55112E-17 L -0.04087 0.09699 " pathEditMode="relative" rAng="0" ptsTypes="AA">
                                      <p:cBhvr>
                                        <p:cTn id="11" dur="4900" fill="hold"/>
                                        <p:tgtEl>
                                          <p:spTgt spid="10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3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9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9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9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3.7037E-6 L -0.03125 0.1426 " pathEditMode="relative" rAng="0" ptsTypes="AA">
                                      <p:cBhvr>
                                        <p:cTn id="25" dur="5200" fill="hold"/>
                                        <p:tgtEl>
                                          <p:spTgt spid="10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1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1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1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1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30938 0.11667 " pathEditMode="relative" rAng="0" ptsTypes="AA">
                                      <p:cBhvr>
                                        <p:cTn id="39" dur="5100" fill="hold"/>
                                        <p:tgtEl>
                                          <p:spTgt spid="10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2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2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2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5 0.0044 L 0.19375 0.00255 " pathEditMode="relative" rAng="0" ptsTypes="AA">
                                      <p:cBhvr>
                                        <p:cTn id="48" dur="4400" fill="hold"/>
                                        <p:tgtEl>
                                          <p:spTgt spid="10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6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6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96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6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6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6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6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6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86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16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16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46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46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7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6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6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6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9" grpId="0"/>
      <p:bldP spid="19" grpId="1"/>
      <p:bldP spid="5" grpId="0"/>
      <p:bldP spid="17" grpId="0"/>
      <p:bldP spid="18" grpId="0"/>
      <p:bldP spid="18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2500" y="1"/>
            <a:ext cx="10515600" cy="850899"/>
          </a:xfrm>
        </p:spPr>
        <p:txBody>
          <a:bodyPr/>
          <a:lstStyle/>
          <a:p>
            <a:pPr algn="ctr"/>
            <a:r>
              <a:rPr lang="fr-FR" dirty="0"/>
              <a:t>Programme de vol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183500" y="1587454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 – Séquence de décollage.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183500" y="2082754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2 – Boucle.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183500" y="2590799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sym typeface="Wingdings"/>
              </a:rPr>
              <a:t> 3</a:t>
            </a:r>
            <a:r>
              <a:rPr lang="fr-FR" dirty="0"/>
              <a:t> – Demi-cercle à plat avec inclinaison.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196200" y="3111589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4 – Vol dos.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208900" y="3607069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5 – Cobra.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208900" y="4102414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6 – Renversement enchainé.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208900" y="4553286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7 – Vol tranche.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1196200" y="5032459"/>
            <a:ext cx="10233800" cy="49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8 – Séquence d’atterrissage.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4" name="ZoneTexte 21">
            <a:extLst>
              <a:ext uri="{FF2B5EF4-FFF2-40B4-BE49-F238E27FC236}">
                <a16:creationId xmlns:a16="http://schemas.microsoft.com/office/drawing/2014/main" id="{9C707325-76A6-4668-BEBF-6E5B13E9BF76}"/>
              </a:ext>
            </a:extLst>
          </p:cNvPr>
          <p:cNvSpPr txBox="1"/>
          <p:nvPr/>
        </p:nvSpPr>
        <p:spPr>
          <a:xfrm>
            <a:off x="10442803" y="6642555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extLst>
      <p:ext uri="{BB962C8B-B14F-4D97-AF65-F5344CB8AC3E}">
        <p14:creationId xmlns:p14="http://schemas.microsoft.com/office/powerpoint/2010/main" val="1795573657"/>
      </p:ext>
    </p:extLst>
  </p:cSld>
  <p:clrMapOvr>
    <a:masterClrMapping/>
  </p:clrMapOvr>
  <p:transition spd="slow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535"/>
            <a:ext cx="12192000" cy="593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Connecteur droit 4"/>
          <p:cNvCxnSpPr/>
          <p:nvPr/>
        </p:nvCxnSpPr>
        <p:spPr>
          <a:xfrm flipV="1">
            <a:off x="3698464" y="5387974"/>
            <a:ext cx="5607050" cy="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539" y="2643188"/>
            <a:ext cx="66865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necteur droit 7"/>
          <p:cNvCxnSpPr/>
          <p:nvPr/>
        </p:nvCxnSpPr>
        <p:spPr>
          <a:xfrm flipV="1">
            <a:off x="8724489" y="5387974"/>
            <a:ext cx="581025" cy="6572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00" y="1"/>
            <a:ext cx="10566400" cy="71826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1 – Séquence de décollage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3117439" y="5387975"/>
            <a:ext cx="581025" cy="65722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108325" y="6045201"/>
            <a:ext cx="56161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9822479" y="1996857"/>
            <a:ext cx="21451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Terminer avec </a:t>
            </a:r>
          </a:p>
          <a:p>
            <a:r>
              <a:rPr lang="fr-FR" dirty="0"/>
              <a:t>un segment plat </a:t>
            </a:r>
          </a:p>
          <a:p>
            <a:r>
              <a:rPr lang="fr-FR" dirty="0"/>
              <a:t>à mi hauteur de salle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949275" y="4288985"/>
            <a:ext cx="3607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Décollage avec un angle de montée </a:t>
            </a:r>
          </a:p>
          <a:p>
            <a:pPr algn="ctr"/>
            <a:r>
              <a:rPr lang="fr-FR" dirty="0"/>
              <a:t>constant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1092200" y="5716588"/>
            <a:ext cx="9802849" cy="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168" y="5472329"/>
            <a:ext cx="1247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9478">
            <a:off x="5564189" y="5434229"/>
            <a:ext cx="13430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224" y="4253174"/>
            <a:ext cx="16478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874" y="3956529"/>
            <a:ext cx="1252843" cy="122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003" y="2757901"/>
            <a:ext cx="1581220" cy="98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336431" y="4867738"/>
            <a:ext cx="4439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décolle </a:t>
            </a:r>
            <a:r>
              <a:rPr lang="fr-FR" dirty="0">
                <a:solidFill>
                  <a:srgbClr val="FF0000"/>
                </a:solidFill>
              </a:rPr>
              <a:t>dans la zone de décollage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92614" y="3334345"/>
            <a:ext cx="3102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Virage à 90° </a:t>
            </a:r>
          </a:p>
          <a:p>
            <a:r>
              <a:rPr lang="fr-FR" dirty="0"/>
              <a:t>en inclinant légèrement l’avion</a:t>
            </a:r>
          </a:p>
          <a:p>
            <a:r>
              <a:rPr lang="fr-FR" dirty="0"/>
              <a:t> avec  la même incidence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582320" y="1090241"/>
            <a:ext cx="641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n’effectue la manœuvre dans son intégralité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65977" y="1423618"/>
            <a:ext cx="5670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ne décolle pas dans la zone indiquée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582320" y="1743271"/>
            <a:ext cx="6766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ne décolle pas parallèlement  à la ligne des juges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572649" y="2055824"/>
            <a:ext cx="396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montée n’est pas régulière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557441" y="2396336"/>
            <a:ext cx="345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virage ne fait pas 90°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565977" y="2753523"/>
            <a:ext cx="553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ne s’incline pas dans le virage à 90° 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9" name="ZoneTexte 21">
            <a:extLst>
              <a:ext uri="{FF2B5EF4-FFF2-40B4-BE49-F238E27FC236}">
                <a16:creationId xmlns:a16="http://schemas.microsoft.com/office/drawing/2014/main" id="{E19665EE-1157-4426-AEE9-0A667BF50C8B}"/>
              </a:ext>
            </a:extLst>
          </p:cNvPr>
          <p:cNvSpPr txBox="1"/>
          <p:nvPr/>
        </p:nvSpPr>
        <p:spPr>
          <a:xfrm>
            <a:off x="10479201" y="6668872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0198637"/>
      </p:ext>
    </p:extLst>
  </p:cSld>
  <p:clrMapOvr>
    <a:masterClrMapping/>
  </p:clrMapOvr>
  <p:transition spd="slow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44444E-6 L 0.13086 0.00208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22786 -0.07987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93" y="-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07 -0.00046 L -0.00377 -0.00393 C -0.00299 -0.00463 -0.00169 -0.00694 -0.00104 -0.00903 C -0.00013 -0.01134 0.00026 -0.01296 0.00039 -0.01597 L 0.00026 -0.02454 " pathEditMode="relative" rAng="-3453325" ptsTypes="FffFF">
                                      <p:cBhvr>
                                        <p:cTn id="35" dur="28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8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8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8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374E-7 3.70953E-6 L -0.02304 -0.13738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8" y="-68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8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8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018E-6 -3.48751E-6 L -0.03566 -0.0901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3" y="-45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8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8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8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8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8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8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8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8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8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8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88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88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10" grpId="0"/>
      <p:bldP spid="10" grpId="1"/>
      <p:bldP spid="13" grpId="0"/>
      <p:bldP spid="13" grpId="1"/>
      <p:bldP spid="3" grpId="0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0"/>
            <a:ext cx="10033001" cy="71827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2 – Boucle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9182"/>
            <a:ext cx="12192000" cy="593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4085766" y="1045027"/>
            <a:ext cx="4027717" cy="4027717"/>
          </a:xfrm>
          <a:prstGeom prst="ellipse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96" y="4853669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23" y="4837113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364638" y="289786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423349" y="899860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09491" y="289786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002" y="483779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112">
            <a:off x="6252024" y="4618038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12093">
            <a:off x="6760933" y="428369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01841">
            <a:off x="7203619" y="3574141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34853">
            <a:off x="7368194" y="244066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29729">
            <a:off x="7042621" y="1730168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65276">
            <a:off x="6366346" y="1161138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80600">
            <a:off x="4676895" y="1062477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06303">
            <a:off x="4140280" y="1368415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0838">
            <a:off x="3613062" y="2032056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8682">
            <a:off x="3540117" y="3487987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41965">
            <a:off x="3957298" y="4093649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1405">
            <a:off x="4574261" y="4576538"/>
            <a:ext cx="1352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695309" y="5346505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commence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442347" y="1753564"/>
            <a:ext cx="28953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décrit, à vitesse </a:t>
            </a:r>
          </a:p>
          <a:p>
            <a:r>
              <a:rPr lang="fr-FR" dirty="0"/>
              <a:t>constante, un cercle qui doit</a:t>
            </a:r>
          </a:p>
          <a:p>
            <a:r>
              <a:rPr lang="fr-FR" dirty="0"/>
              <a:t>être centré sur l’axe central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795483" y="5310321"/>
            <a:ext cx="36924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termine avec </a:t>
            </a:r>
          </a:p>
          <a:p>
            <a:r>
              <a:rPr lang="fr-FR" dirty="0"/>
              <a:t>un segment de droite visible </a:t>
            </a:r>
          </a:p>
          <a:p>
            <a:r>
              <a:rPr lang="fr-FR" dirty="0"/>
              <a:t>à la même hauteur que celui d’entrée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1512000" y="1080000"/>
            <a:ext cx="3676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boucle n’est  pas ronde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521224" y="1464602"/>
            <a:ext cx="361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change de cap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531149" y="1826935"/>
            <a:ext cx="599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-L’entrée et la sortie ne sont pas à la même hauteur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505650" y="2158211"/>
            <a:ext cx="547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boucle n’est  pas centrée sur l’axe central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31" name="ZoneTexte 21">
            <a:extLst>
              <a:ext uri="{FF2B5EF4-FFF2-40B4-BE49-F238E27FC236}">
                <a16:creationId xmlns:a16="http://schemas.microsoft.com/office/drawing/2014/main" id="{EBD71D22-488C-4071-9BB4-64A32342EF13}"/>
              </a:ext>
            </a:extLst>
          </p:cNvPr>
          <p:cNvSpPr txBox="1"/>
          <p:nvPr/>
        </p:nvSpPr>
        <p:spPr>
          <a:xfrm>
            <a:off x="10442803" y="6657300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7737043"/>
      </p:ext>
    </p:extLst>
  </p:cSld>
  <p:clrMapOvr>
    <a:masterClrMapping/>
  </p:clrMapOvr>
  <p:transition spd="slow"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6763E-6 L 0.35834 -0.00046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1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208 L 0.37317 0.00278 " pathEditMode="relative" rAng="0" ptsTypes="AA">
                                      <p:cBhvr>
                                        <p:cTn id="125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7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700"/>
                            </p:stCondLst>
                            <p:childTnLst>
                              <p:par>
                                <p:cTn id="133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7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700"/>
                            </p:stCondLst>
                            <p:childTnLst>
                              <p:par>
                                <p:cTn id="139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57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70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07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07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29" grpId="0"/>
      <p:bldP spid="30" grpId="0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055"/>
            <a:ext cx="12192000" cy="600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3685" y="0"/>
            <a:ext cx="10511972" cy="64205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3 – Demi-cercle à plat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174" y="3873190"/>
            <a:ext cx="4158389" cy="143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8432800" y="3646387"/>
            <a:ext cx="1521087" cy="2115784"/>
          </a:xfrm>
          <a:prstGeom prst="line">
            <a:avLst/>
          </a:prstGeom>
          <a:ln w="25400">
            <a:solidFill>
              <a:srgbClr val="FFFF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61" y="5096761"/>
            <a:ext cx="1371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068" y="3673165"/>
            <a:ext cx="13525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500" y="4073215"/>
            <a:ext cx="100012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8661368" y="2626693"/>
            <a:ext cx="2082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L’avion doit être légèrement incliné dans le virage à plat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063239" y="2118864"/>
            <a:ext cx="23695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L’entrée et la sortie </a:t>
            </a:r>
          </a:p>
          <a:p>
            <a:r>
              <a:rPr lang="fr-FR" dirty="0"/>
              <a:t>sont sur la même ligne </a:t>
            </a:r>
          </a:p>
          <a:p>
            <a:r>
              <a:rPr lang="fr-FR" dirty="0"/>
              <a:t>et à la même hauteur</a:t>
            </a:r>
          </a:p>
          <a:p>
            <a:r>
              <a:rPr lang="fr-FR" dirty="0"/>
              <a:t>Suivi d’ un segment </a:t>
            </a:r>
          </a:p>
          <a:p>
            <a:r>
              <a:rPr lang="fr-FR" dirty="0"/>
              <a:t>de droite visible</a:t>
            </a: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7002761" y="5656384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commence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512000" y="1080000"/>
            <a:ext cx="3578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virage ne fait pas 180°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527181" y="1456394"/>
            <a:ext cx="4267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-L’altitude varie pendant le virage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527181" y="1809481"/>
            <a:ext cx="612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-L’inclinaison de l’aile n’est pas constante ou absente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527181" y="2160448"/>
            <a:ext cx="4679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rayon du virage n’est pas constant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8" name="ZoneTexte 21">
            <a:extLst>
              <a:ext uri="{FF2B5EF4-FFF2-40B4-BE49-F238E27FC236}">
                <a16:creationId xmlns:a16="http://schemas.microsoft.com/office/drawing/2014/main" id="{F3F55B5D-7CF5-4889-AE66-2261774FF80B}"/>
              </a:ext>
            </a:extLst>
          </p:cNvPr>
          <p:cNvSpPr txBox="1"/>
          <p:nvPr/>
        </p:nvSpPr>
        <p:spPr>
          <a:xfrm>
            <a:off x="10461058" y="6650719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19245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6.93642E-7 L 0.24401 0.00139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4971E-6 L -0.21667 0.00046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1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1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2" grpId="0"/>
      <p:bldP spid="12" grpId="1"/>
      <p:bldP spid="16" grpId="0"/>
      <p:bldP spid="17" grpId="0"/>
      <p:bldP spid="17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7229" y="0"/>
            <a:ext cx="10424885" cy="71827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4 – Vol Dos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58"/>
            <a:ext cx="12192000" cy="593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67" y="4789948"/>
            <a:ext cx="13811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751" y="4753646"/>
            <a:ext cx="13811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96" y="4818522"/>
            <a:ext cx="14287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695309" y="5669669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commence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853420" y="5669670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se termine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332696" y="2208459"/>
            <a:ext cx="31101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Le modèle passe en vol dos  </a:t>
            </a:r>
          </a:p>
          <a:p>
            <a:pPr algn="ctr"/>
            <a:r>
              <a:rPr lang="fr-FR" dirty="0"/>
              <a:t>avec un demi-tonneau</a:t>
            </a:r>
          </a:p>
          <a:p>
            <a:pPr algn="ctr"/>
            <a:r>
              <a:rPr lang="fr-FR" dirty="0"/>
              <a:t>sur un segment de ligne droite </a:t>
            </a:r>
          </a:p>
          <a:p>
            <a:pPr algn="ctr"/>
            <a:r>
              <a:rPr lang="fr-FR" dirty="0"/>
              <a:t>centré sur l’axe central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804159" y="2346959"/>
            <a:ext cx="35012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Le modèle  se remet  en vol normal</a:t>
            </a:r>
          </a:p>
          <a:p>
            <a:pPr algn="ctr"/>
            <a:r>
              <a:rPr lang="fr-FR" dirty="0"/>
              <a:t>avec un demi-tonneau</a:t>
            </a:r>
          </a:p>
          <a:p>
            <a:pPr algn="ctr"/>
            <a:r>
              <a:rPr lang="fr-FR" dirty="0"/>
              <a:t> dans le même sens que le premier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512000" y="1080000"/>
            <a:ext cx="3662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change de cap 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512000" y="1348781"/>
            <a:ext cx="392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-L’altitude n’est pas constante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2000" y="1630381"/>
            <a:ext cx="5135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figure n’est pas centrée sur l’axe central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512000" y="1866824"/>
            <a:ext cx="572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½ tonneaux ne sont pas dans le même sens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17" name="ZoneTexte 21">
            <a:extLst>
              <a:ext uri="{FF2B5EF4-FFF2-40B4-BE49-F238E27FC236}">
                <a16:creationId xmlns:a16="http://schemas.microsoft.com/office/drawing/2014/main" id="{E0C54E53-67CF-4200-8305-D1D447683A9D}"/>
              </a:ext>
            </a:extLst>
          </p:cNvPr>
          <p:cNvSpPr txBox="1"/>
          <p:nvPr/>
        </p:nvSpPr>
        <p:spPr>
          <a:xfrm>
            <a:off x="10442803" y="6642556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1848183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6698E-6 0.00209 L 0.06899 0.00162 " pathEditMode="relative" rAng="0" ptsTypes="AA">
                                      <p:cBhvr>
                                        <p:cTn id="12" dur="4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48148E-6 L 0.52266 0.00093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46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9151E-6 0.00624 L 0.12704 0.00601 " pathEditMode="relative" rAng="0" ptsTypes="AA">
                                      <p:cBhvr>
                                        <p:cTn id="45" dur="5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5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4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7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7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7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7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7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7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87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7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3" grpId="0"/>
      <p:bldP spid="3" grpId="1"/>
      <p:bldP spid="11" grpId="0"/>
      <p:bldP spid="11" grpId="1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72" y="695282"/>
            <a:ext cx="12192000" cy="594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7618"/>
          </a:xfrm>
        </p:spPr>
        <p:txBody>
          <a:bodyPr/>
          <a:lstStyle/>
          <a:p>
            <a:pPr algn="ctr"/>
            <a:r>
              <a:rPr lang="fr-FR" dirty="0"/>
              <a:t>5 – Cobra + enchainement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11" y="2515133"/>
            <a:ext cx="9396867" cy="277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45" y="4184849"/>
            <a:ext cx="13430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17973" y="2010655"/>
            <a:ext cx="13430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95" y="5028031"/>
            <a:ext cx="14573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36" y="5028031"/>
            <a:ext cx="14573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566" y="2286313"/>
            <a:ext cx="14573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074057" y="5542719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commence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211870" y="5542719"/>
            <a:ext cx="3765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se termine avec </a:t>
            </a:r>
          </a:p>
          <a:p>
            <a:r>
              <a:rPr lang="fr-FR" dirty="0"/>
              <a:t>un segment de droite visible</a:t>
            </a:r>
          </a:p>
          <a:p>
            <a:r>
              <a:rPr lang="fr-FR" dirty="0"/>
              <a:t>pour enchainer avec un renversement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13186" y="2649661"/>
            <a:ext cx="274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suit une pente </a:t>
            </a:r>
          </a:p>
          <a:p>
            <a:r>
              <a:rPr lang="fr-FR" dirty="0"/>
              <a:t>ascendante à 45° juste </a:t>
            </a:r>
          </a:p>
          <a:p>
            <a:r>
              <a:rPr lang="fr-FR" dirty="0"/>
              <a:t>avant l’axe avec un rayon 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123234" y="1449332"/>
            <a:ext cx="3134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Au sommet, le </a:t>
            </a:r>
            <a:r>
              <a:rPr lang="fr-FR" dirty="0"/>
              <a:t>modèle exécute</a:t>
            </a:r>
          </a:p>
          <a:p>
            <a:r>
              <a:rPr lang="fr-FR" dirty="0"/>
              <a:t>en poussant un angle de 90°</a:t>
            </a:r>
          </a:p>
          <a:p>
            <a:r>
              <a:rPr lang="fr-FR" dirty="0"/>
              <a:t>avec un rayon  identique </a:t>
            </a:r>
          </a:p>
          <a:p>
            <a:r>
              <a:rPr lang="fr-FR" dirty="0"/>
              <a:t>au précédent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190098" y="2569776"/>
            <a:ext cx="2570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modèle  suit une </a:t>
            </a:r>
          </a:p>
          <a:p>
            <a:r>
              <a:rPr lang="fr-FR" dirty="0"/>
              <a:t>pente descendante à 45°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211870" y="3133125"/>
            <a:ext cx="2755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reprend </a:t>
            </a:r>
          </a:p>
          <a:p>
            <a:r>
              <a:rPr lang="fr-FR" dirty="0"/>
              <a:t> le vol  à plat avec le même </a:t>
            </a:r>
          </a:p>
          <a:p>
            <a:r>
              <a:rPr lang="fr-FR" dirty="0"/>
              <a:t>rayon que les 2 précédents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512000" y="674132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459812" y="945405"/>
            <a:ext cx="6799342" cy="38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-Les trajectoires de montée et de descente ne sont pas à 45°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446799" y="1187032"/>
            <a:ext cx="792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trajectoires de montée et descente ne sont pas de longueurs égales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452141" y="1434674"/>
            <a:ext cx="4994031" cy="36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-Le sommet du Cobra n’est pas au centre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452141" y="1676798"/>
            <a:ext cx="6170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portions de boucles ne sont pas de même rayons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E882821-921B-4116-BD89-9E9403F7BEAF}"/>
              </a:ext>
            </a:extLst>
          </p:cNvPr>
          <p:cNvSpPr txBox="1"/>
          <p:nvPr/>
        </p:nvSpPr>
        <p:spPr>
          <a:xfrm>
            <a:off x="10508495" y="6652146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extLst>
      <p:ext uri="{BB962C8B-B14F-4D97-AF65-F5344CB8AC3E}">
        <p14:creationId xmlns:p14="http://schemas.microsoft.com/office/powerpoint/2010/main" val="5315906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7889E-6 -4.6161E-6 L 0.15918 -0.0023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9399E-6 -2.43293E-6 L 0.17753 -0.30735 " pathEditMode="relative" rAng="0" ptsTypes="AA">
                                      <p:cBhvr>
                                        <p:cTn id="26" dur="41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77" y="-153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1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1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1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1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1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7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7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7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4333E-6 3.82979E-6 L 0.18912 0.34643 " pathEditMode="relative" rAng="0" ptsTypes="AA">
                                      <p:cBhvr>
                                        <p:cTn id="52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9" y="173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7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7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7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700"/>
                            </p:stCondLst>
                            <p:childTnLst>
                              <p:par>
                                <p:cTn id="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8329E-6 -3.20999E-6 L 0.12795 -3.20999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7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7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8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1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17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25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492"/>
            <a:ext cx="12247311" cy="5929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3686" y="1"/>
            <a:ext cx="10511064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6 – Renversement enchainé au Cobra </a:t>
            </a:r>
          </a:p>
        </p:txBody>
      </p:sp>
      <p:pic>
        <p:nvPicPr>
          <p:cNvPr id="7224" name="Pictur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66" y="1238250"/>
            <a:ext cx="2712109" cy="397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26" name="Picture 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223" y="5412910"/>
            <a:ext cx="366792" cy="42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27" name="Picture 5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891" y="4974660"/>
            <a:ext cx="1409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28" name="Picture 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980138" y="4469030"/>
            <a:ext cx="1409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29" name="Picture 6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235" y="752352"/>
            <a:ext cx="561975" cy="109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30" name="Picture 6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63" y="752352"/>
            <a:ext cx="60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31" name="Picture 6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024274" y="4194175"/>
            <a:ext cx="60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8076740" y="5510876"/>
            <a:ext cx="3537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Après le Cobra la figure commence </a:t>
            </a:r>
          </a:p>
          <a:p>
            <a:r>
              <a:rPr lang="fr-FR" dirty="0"/>
              <a:t>après un segment de droite visible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464067" y="2876263"/>
            <a:ext cx="2632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suit une pente </a:t>
            </a:r>
          </a:p>
          <a:p>
            <a:r>
              <a:rPr lang="fr-FR" dirty="0"/>
              <a:t>ascendante verticale </a:t>
            </a:r>
          </a:p>
          <a:p>
            <a:r>
              <a:rPr lang="fr-FR" dirty="0"/>
              <a:t>avec un rayon R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429531" y="1285510"/>
            <a:ext cx="21804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 exécute </a:t>
            </a:r>
          </a:p>
          <a:p>
            <a:r>
              <a:rPr lang="fr-FR" dirty="0"/>
              <a:t>une rotation sur la </a:t>
            </a:r>
          </a:p>
          <a:p>
            <a:r>
              <a:rPr lang="fr-FR" dirty="0"/>
              <a:t>tranche à l’arrêt sur </a:t>
            </a:r>
          </a:p>
          <a:p>
            <a:r>
              <a:rPr lang="fr-FR" dirty="0"/>
              <a:t>son centre de gravité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216662" y="4477328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se termine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495255" y="3660906"/>
            <a:ext cx="21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se remet </a:t>
            </a:r>
          </a:p>
          <a:p>
            <a:r>
              <a:rPr lang="fr-FR" dirty="0"/>
              <a:t>en vol à plat avec </a:t>
            </a:r>
          </a:p>
          <a:p>
            <a:r>
              <a:rPr lang="fr-FR" dirty="0"/>
              <a:t>un rayon R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446799" y="2342862"/>
            <a:ext cx="2632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suit une pente </a:t>
            </a:r>
          </a:p>
          <a:p>
            <a:r>
              <a:rPr lang="fr-FR" dirty="0"/>
              <a:t>descendante verticale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284124" y="1070584"/>
            <a:ext cx="7277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trajectoires de montée et de descente ne sont pas </a:t>
            </a:r>
            <a:r>
              <a:rPr lang="fr-FR"/>
              <a:t>verticales  </a:t>
            </a:r>
            <a:r>
              <a:rPr lang="fr-FR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↓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270937" y="1400570"/>
            <a:ext cx="625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 La rotation est trop large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 </a:t>
            </a:r>
            <a:r>
              <a:rPr lang="fr-FR" dirty="0"/>
              <a:t>(&gt; 2 envergures 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313522" y="1745752"/>
            <a:ext cx="723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hauteurs d’entrée et de sortie ne sont pas à la même hauteur 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313522" y="2067040"/>
            <a:ext cx="535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-La figure n’est  pas enchainée avec le Cobra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0</a:t>
            </a:r>
          </a:p>
        </p:txBody>
      </p:sp>
      <p:sp>
        <p:nvSpPr>
          <p:cNvPr id="26" name="ZoneTexte 21">
            <a:extLst>
              <a:ext uri="{FF2B5EF4-FFF2-40B4-BE49-F238E27FC236}">
                <a16:creationId xmlns:a16="http://schemas.microsoft.com/office/drawing/2014/main" id="{2E4FF0C3-4AB1-4555-B4A2-F0CC30DCD9C9}"/>
              </a:ext>
            </a:extLst>
          </p:cNvPr>
          <p:cNvSpPr txBox="1"/>
          <p:nvPr/>
        </p:nvSpPr>
        <p:spPr>
          <a:xfrm>
            <a:off x="10499239" y="6663851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extLst>
      <p:ext uri="{BB962C8B-B14F-4D97-AF65-F5344CB8AC3E}">
        <p14:creationId xmlns:p14="http://schemas.microsoft.com/office/powerpoint/2010/main" val="3115835154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0662E-7 8.51064E-7 L 0.16723 -0.0002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6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6856E-6 -4.86586E-6 L -0.00091 -0.42784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13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3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30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3.33333E-6 L -0.00208 0.38542 " pathEditMode="relative" rAng="0" ptsTypes="AA">
                                      <p:cBhvr>
                                        <p:cTn id="49" dur="46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9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9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9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9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89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3 -0.0051 L -0.20551 -0.00602 " pathEditMode="relative" rAng="0" ptsTypes="AA">
                                      <p:cBhvr>
                                        <p:cTn id="68" dur="5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6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9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39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39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82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82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3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23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63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3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7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7" grpId="0"/>
      <p:bldP spid="17" grpId="1"/>
      <p:bldP spid="18" grpId="0"/>
      <p:bldP spid="19" grpId="0"/>
      <p:bldP spid="19" grpId="1"/>
      <p:bldP spid="20" grpId="0"/>
      <p:bldP spid="20" grpId="1"/>
      <p:bldP spid="21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306"/>
            <a:ext cx="12192000" cy="593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490200" cy="71509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7 – Vol tranche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68" y="4848225"/>
            <a:ext cx="1247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063" y="4848225"/>
            <a:ext cx="1247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861" y="4484562"/>
            <a:ext cx="1126420" cy="1195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896868" y="5679771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commence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211870" y="5621094"/>
            <a:ext cx="2860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figure se termine avec </a:t>
            </a:r>
          </a:p>
          <a:p>
            <a:r>
              <a:rPr lang="fr-FR" dirty="0"/>
              <a:t>un segment de droite visible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81705" y="2732102"/>
            <a:ext cx="3704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passe en vol tranche </a:t>
            </a:r>
          </a:p>
          <a:p>
            <a:r>
              <a:rPr lang="fr-FR" dirty="0"/>
              <a:t>par ¼ de tonneau et sur un segment  </a:t>
            </a:r>
          </a:p>
          <a:p>
            <a:r>
              <a:rPr lang="fr-FR" dirty="0"/>
              <a:t>de droite centré sur l’axe et à </a:t>
            </a:r>
          </a:p>
          <a:p>
            <a:r>
              <a:rPr lang="fr-FR" dirty="0"/>
              <a:t>hauteur constante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377577" y="4161396"/>
            <a:ext cx="3049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modèle repasse </a:t>
            </a:r>
          </a:p>
          <a:p>
            <a:r>
              <a:rPr lang="fr-FR" dirty="0"/>
              <a:t>en vol à plat par ¼ de tonneau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485900" y="685800"/>
            <a:ext cx="139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FAUTES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2000" y="1080000"/>
            <a:ext cx="444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-Les ¼ de tonneaux ne font pas 90°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512000" y="1391664"/>
            <a:ext cx="422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ondule sur la tranche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505311" y="1706937"/>
            <a:ext cx="358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-Le modèle change de cap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520755" y="2057643"/>
            <a:ext cx="5720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-L’altitude est différente entre l’entrée et la sortie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= ↓</a:t>
            </a:r>
          </a:p>
        </p:txBody>
      </p:sp>
      <p:sp>
        <p:nvSpPr>
          <p:cNvPr id="19" name="ZoneTexte 21">
            <a:extLst>
              <a:ext uri="{FF2B5EF4-FFF2-40B4-BE49-F238E27FC236}">
                <a16:creationId xmlns:a16="http://schemas.microsoft.com/office/drawing/2014/main" id="{4B12306E-E188-408F-B3DD-35629E748C62}"/>
              </a:ext>
            </a:extLst>
          </p:cNvPr>
          <p:cNvSpPr txBox="1"/>
          <p:nvPr/>
        </p:nvSpPr>
        <p:spPr>
          <a:xfrm>
            <a:off x="10453801" y="6642556"/>
            <a:ext cx="1749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>
                <a:solidFill>
                  <a:srgbClr val="00B0F0"/>
                </a:solidFill>
              </a:rPr>
              <a:t>GT Voltige Indoor - BP – Janvier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220198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33333E-6 L 0.10833 -0.000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 -2.22222E-6 L 0.43255 -0.00046 " pathEditMode="relative" rAng="0" ptsTypes="AA">
                                      <p:cBhvr>
                                        <p:cTn id="25" dur="44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28" y="-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8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4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4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4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43397E-7 -4.94912E-6 L 0.06082 -0.00046 " pathEditMode="relative" rAng="0" ptsTypes="AA">
                                      <p:cBhvr>
                                        <p:cTn id="43" dur="41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5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5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3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5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1" grpId="0"/>
      <p:bldP spid="11" grpId="1"/>
      <p:bldP spid="12" grpId="0"/>
      <p:bldP spid="12" grpId="1"/>
      <p:bldP spid="13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1|0.9|1.7|2|1|0.7|0.6|0.7|1.6|0.7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8|1.9|0.7|0.5|0.7|0.8|0.8|0.7|1|0.8|1.1|0.9|1.5|0.8|1|0.7|0.8|0.7|0.7|0.7|0.7|0.8|0.9|0.8|1|0.7|0.9|0.7|0.8|0.7|1|0.7|1.3|0.6|0.8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1.8|1|1.1|1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|1.2|0.6|1.4|3.8|0.5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9|1.7|0.6|2.2|1.3|0.9"/>
</p:tagLst>
</file>

<file path=ppt/theme/theme1.xml><?xml version="1.0" encoding="utf-8"?>
<a:theme xmlns:a="http://schemas.openxmlformats.org/drawingml/2006/main" name="Profondeur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Profondeur</Template>
  <TotalTime>3197</TotalTime>
  <Words>1093</Words>
  <Application>Microsoft Office PowerPoint</Application>
  <PresentationFormat>Grand écran</PresentationFormat>
  <Paragraphs>164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</vt:lpstr>
      <vt:lpstr>Profondeur</vt:lpstr>
      <vt:lpstr>Voltige Indoor </vt:lpstr>
      <vt:lpstr>Programme de vol</vt:lpstr>
      <vt:lpstr>1 – Séquence de décollage</vt:lpstr>
      <vt:lpstr>2 – Boucle</vt:lpstr>
      <vt:lpstr>3 – Demi-cercle à plat</vt:lpstr>
      <vt:lpstr>4 – Vol Dos</vt:lpstr>
      <vt:lpstr>5 – Cobra + enchainement</vt:lpstr>
      <vt:lpstr>6 – Renversement enchainé au Cobra </vt:lpstr>
      <vt:lpstr>7 – Vol tranche</vt:lpstr>
      <vt:lpstr>8 – Séquence d’atterrissage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Voltige Indoor</dc:title>
  <dc:creator>Didier PABOIS</dc:creator>
  <cp:lastModifiedBy>Guillaume MAERTE</cp:lastModifiedBy>
  <cp:revision>157</cp:revision>
  <dcterms:created xsi:type="dcterms:W3CDTF">2015-09-10T14:56:13Z</dcterms:created>
  <dcterms:modified xsi:type="dcterms:W3CDTF">2018-01-25T14:09:32Z</dcterms:modified>
</cp:coreProperties>
</file>